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8" r:id="rId7"/>
    <p:sldId id="279" r:id="rId8"/>
    <p:sldId id="280" r:id="rId9"/>
    <p:sldId id="282" r:id="rId10"/>
    <p:sldId id="281" r:id="rId11"/>
    <p:sldId id="284" r:id="rId12"/>
    <p:sldId id="285" r:id="rId13"/>
    <p:sldId id="275" r:id="rId14"/>
    <p:sldId id="286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85447" autoAdjust="0"/>
  </p:normalViewPr>
  <p:slideViewPr>
    <p:cSldViewPr snapToGrid="0">
      <p:cViewPr>
        <p:scale>
          <a:sx n="101" d="100"/>
          <a:sy n="101" d="100"/>
        </p:scale>
        <p:origin x="-93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-1002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509560-1F8E-489F-B024-831ACD2DE31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F21591-3769-48EF-AEF3-80428C4ED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3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73AB34-616B-4471-88AE-91E23A29F6E0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B22032-77D4-429F-BBD9-BE074BA16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5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2032-77D4-429F-BBD9-BE074BA16D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22032-77D4-429F-BBD9-BE074BA16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2425" y="1717001"/>
            <a:ext cx="5797550" cy="430887"/>
          </a:xfrm>
        </p:spPr>
        <p:txBody>
          <a:bodyPr anchor="b"/>
          <a:lstStyle>
            <a:lvl1pPr>
              <a:spcBef>
                <a:spcPct val="40000"/>
              </a:spcBef>
              <a:defRPr sz="3200">
                <a:solidFill>
                  <a:srgbClr val="00587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14650" y="2514600"/>
            <a:ext cx="5775325" cy="7620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Rectangle 1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914650" y="3436938"/>
            <a:ext cx="57753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latin typeface="+mn-lt"/>
                <a:ea typeface="+mn-ea"/>
              </a:defRPr>
            </a:lvl1pPr>
          </a:lstStyle>
          <a:p>
            <a:fld id="{303E1434-89D5-4136-B205-27008AA1FB2D}" type="datetimeFigureOut">
              <a:rPr lang="en-US" smtClean="0"/>
              <a:t>7/17/2017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1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0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43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40187" cy="45243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92"/>
            <a:ext cx="3008313" cy="1232859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39493"/>
            <a:ext cx="5111750" cy="521118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181"/>
            <a:ext cx="3008313" cy="38554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98724"/>
            <a:ext cx="5486400" cy="366254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5469"/>
            <a:ext cx="5486400" cy="36221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7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139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004888"/>
            <a:ext cx="8231187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311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08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08800" y="6553200"/>
            <a:ext cx="18049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553200"/>
            <a:ext cx="260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Arial" charset="0"/>
              </a:defRPr>
            </a:lvl1pPr>
          </a:lstStyle>
          <a:p>
            <a:fld id="{5F868368-EC15-444D-9EFB-42436E219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5863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charset="0"/>
        </a:defRPr>
      </a:lvl9pPr>
    </p:titleStyle>
    <p:bodyStyle>
      <a:lvl1pPr marL="230188" indent="-230188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4213" indent="-22701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425" y="1310736"/>
            <a:ext cx="5797550" cy="837152"/>
          </a:xfrm>
        </p:spPr>
        <p:txBody>
          <a:bodyPr/>
          <a:lstStyle/>
          <a:p>
            <a:r>
              <a:rPr lang="en-US" dirty="0" smtClean="0"/>
              <a:t>Visualization of Simulation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696441" y="5818909"/>
            <a:ext cx="5775325" cy="762000"/>
          </a:xfrm>
        </p:spPr>
        <p:txBody>
          <a:bodyPr/>
          <a:lstStyle/>
          <a:p>
            <a:r>
              <a:rPr lang="en-US" dirty="0" smtClean="0"/>
              <a:t>Technical Workshop on Fuel Cycle Simulation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828059" y="3415145"/>
            <a:ext cx="577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20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84213" indent="-227013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Brent Dixon</a:t>
            </a:r>
          </a:p>
          <a:p>
            <a:r>
              <a:rPr lang="en-US" kern="0" dirty="0" smtClean="0"/>
              <a:t>Idaho National Laboratory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70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3452701"/>
            <a:ext cx="4344087" cy="296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39" y="3452701"/>
            <a:ext cx="4241541" cy="296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1424765"/>
            <a:ext cx="4223945" cy="208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8" y="1396486"/>
            <a:ext cx="4223945" cy="212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3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920045"/>
            <a:ext cx="8231187" cy="377026"/>
          </a:xfrm>
        </p:spPr>
        <p:txBody>
          <a:bodyPr/>
          <a:lstStyle/>
          <a:p>
            <a:r>
              <a:rPr lang="en-US" dirty="0" smtClean="0"/>
              <a:t>Explanation of Code Behavior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6" y="1408394"/>
            <a:ext cx="7911004" cy="519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21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use graphical output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different types of graphical output do you use . . .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uring problem analysis?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presenting technical results?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communication to sponsors?</a:t>
            </a:r>
          </a:p>
          <a:p>
            <a:pPr lvl="1"/>
            <a:endParaRPr lang="en-US" dirty="0"/>
          </a:p>
          <a:p>
            <a:r>
              <a:rPr lang="en-US" dirty="0" smtClean="0"/>
              <a:t>Ideas beyond line and area graphs?</a:t>
            </a:r>
          </a:p>
          <a:p>
            <a:pPr lvl="1"/>
            <a:r>
              <a:rPr lang="en-US" dirty="0" smtClean="0"/>
              <a:t>Other ways of dealing with time?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did you always wish you could do with your output?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2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Stimulate a discussion on different ways to graphically present results of simulations</a:t>
            </a:r>
          </a:p>
          <a:p>
            <a:pPr lvl="1"/>
            <a:r>
              <a:rPr lang="en-US" dirty="0" smtClean="0"/>
              <a:t>What works, what doesn’t</a:t>
            </a:r>
          </a:p>
          <a:p>
            <a:pPr lvl="1"/>
            <a:r>
              <a:rPr lang="en-US" dirty="0" smtClean="0"/>
              <a:t>What people would like to see in the future</a:t>
            </a:r>
          </a:p>
          <a:p>
            <a:endParaRPr lang="en-US" sz="800" dirty="0"/>
          </a:p>
          <a:p>
            <a:r>
              <a:rPr lang="en-US" dirty="0" smtClean="0"/>
              <a:t>Uses of graphical representations include:</a:t>
            </a:r>
          </a:p>
          <a:p>
            <a:pPr lvl="1"/>
            <a:r>
              <a:rPr lang="en-US" dirty="0" smtClean="0"/>
              <a:t>Debugging of simulation specifications</a:t>
            </a:r>
          </a:p>
          <a:p>
            <a:pPr lvl="1"/>
            <a:r>
              <a:rPr lang="en-US" dirty="0" smtClean="0"/>
              <a:t>Examining a feature of a simulation to improve analyst understanding</a:t>
            </a:r>
          </a:p>
          <a:p>
            <a:pPr lvl="1"/>
            <a:r>
              <a:rPr lang="en-US" dirty="0" smtClean="0"/>
              <a:t>Technical collaboration</a:t>
            </a:r>
            <a:endParaRPr lang="en-US" dirty="0" smtClean="0"/>
          </a:p>
          <a:p>
            <a:pPr lvl="1"/>
            <a:r>
              <a:rPr lang="en-US" dirty="0" smtClean="0"/>
              <a:t>Presenting results in technical papers and presentations</a:t>
            </a:r>
          </a:p>
          <a:p>
            <a:pPr lvl="1"/>
            <a:r>
              <a:rPr lang="en-US" dirty="0" smtClean="0"/>
              <a:t>Communication with sponsors &amp; presentations to management</a:t>
            </a:r>
          </a:p>
          <a:p>
            <a:pPr lvl="1"/>
            <a:endParaRPr lang="en-US" sz="800" dirty="0"/>
          </a:p>
          <a:p>
            <a:r>
              <a:rPr lang="en-US" dirty="0" smtClean="0"/>
              <a:t>All examples here are static, but dynamic displays are also used to monitor simulations, zoom in on </a:t>
            </a:r>
            <a:r>
              <a:rPr lang="en-US" dirty="0" err="1" smtClean="0"/>
              <a:t>timestep</a:t>
            </a:r>
            <a:r>
              <a:rPr lang="en-US" dirty="0" smtClean="0"/>
              <a:t> level behavior, etc.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8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code in operation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41142"/>
            <a:ext cx="8656637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41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On-board graphs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7" y="1431324"/>
            <a:ext cx="8229600" cy="50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88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750359"/>
            <a:ext cx="8231187" cy="377026"/>
          </a:xfrm>
        </p:spPr>
        <p:txBody>
          <a:bodyPr/>
          <a:lstStyle/>
          <a:p>
            <a:r>
              <a:rPr lang="en-US" dirty="0" smtClean="0"/>
              <a:t>Parameters during transition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69" y="1101964"/>
            <a:ext cx="8016662" cy="281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0" y="3856253"/>
            <a:ext cx="8204020" cy="29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59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750359"/>
            <a:ext cx="8231187" cy="377026"/>
          </a:xfrm>
        </p:spPr>
        <p:txBody>
          <a:bodyPr/>
          <a:lstStyle/>
          <a:p>
            <a:r>
              <a:rPr lang="en-US" dirty="0" smtClean="0"/>
              <a:t>Metrics during transition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60" y="3940404"/>
            <a:ext cx="7306531" cy="26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39" y="1383935"/>
            <a:ext cx="7714219" cy="24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2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a Standard Output Template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9" y="1725074"/>
            <a:ext cx="8409456" cy="42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0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in on specific behavior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26" y="2630078"/>
            <a:ext cx="6828310" cy="266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53905" y="3667025"/>
            <a:ext cx="1951349" cy="650449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3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Studies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" y="1644977"/>
            <a:ext cx="3971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47" y="1644977"/>
            <a:ext cx="3581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" y="4199625"/>
            <a:ext cx="3622500" cy="22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36" y="4186125"/>
            <a:ext cx="3627000" cy="2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39719" y="6440625"/>
            <a:ext cx="6510795" cy="409296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84213" indent="-227013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00" kern="0" dirty="0" smtClean="0"/>
              <a:t>Figure 15.  Fast reactors as a function of growth rate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85202211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_Presentation-2016">
  <a:themeElements>
    <a:clrScheme name="INL 2016">
      <a:dk1>
        <a:srgbClr val="000000"/>
      </a:dk1>
      <a:lt1>
        <a:srgbClr val="FFFFFF"/>
      </a:lt1>
      <a:dk2>
        <a:srgbClr val="005875"/>
      </a:dk2>
      <a:lt2>
        <a:srgbClr val="808080"/>
      </a:lt2>
      <a:accent1>
        <a:srgbClr val="7895A4"/>
      </a:accent1>
      <a:accent2>
        <a:srgbClr val="8B9E6C"/>
      </a:accent2>
      <a:accent3>
        <a:srgbClr val="BFB896"/>
      </a:accent3>
      <a:accent4>
        <a:srgbClr val="ECE09C"/>
      </a:accent4>
      <a:accent5>
        <a:srgbClr val="DDDDDD"/>
      </a:accent5>
      <a:accent6>
        <a:srgbClr val="FFFFFF"/>
      </a:accent6>
      <a:hlink>
        <a:srgbClr val="7895A4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tandard_Presentation-2016" id="{AA70F70C-FE74-4105-B56D-A478567CF02D}" vid="{32DB2BA5-14E2-4538-A7F0-90025315B3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255676BE044408856C5C66FC5842F" ma:contentTypeVersion="0" ma:contentTypeDescription="Create a new document." ma:contentTypeScope="" ma:versionID="6e87924a3c1adc4a425af901172f9f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0BEE9E-377C-4E91-A7FC-4AE45A2EDF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F6FEB2-2A2B-42C0-A0BE-DB6FCB8EBCAE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4C2D5B-5EF2-4373-B421-BF98377A1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Standard_Presentation-2016</Template>
  <TotalTime>4208</TotalTime>
  <Words>210</Words>
  <Application>Microsoft Office PowerPoint</Application>
  <PresentationFormat>On-screen Show (4:3)</PresentationFormat>
  <Paragraphs>41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Standard_Presentation-2016</vt:lpstr>
      <vt:lpstr>Visualization of Simulation Results</vt:lpstr>
      <vt:lpstr>Purpose of Presentation</vt:lpstr>
      <vt:lpstr>Example of code in operation</vt:lpstr>
      <vt:lpstr>On-board graphs</vt:lpstr>
      <vt:lpstr>Parameters during transition</vt:lpstr>
      <vt:lpstr>Metrics during transition</vt:lpstr>
      <vt:lpstr>Use of a Standard Output Template</vt:lpstr>
      <vt:lpstr>Zooming in on specific behavior</vt:lpstr>
      <vt:lpstr>Sensitivity Studies</vt:lpstr>
      <vt:lpstr>Benchmarking Examples</vt:lpstr>
      <vt:lpstr>Explanation of Code Behavior</vt:lpstr>
      <vt:lpstr>Discussion</vt:lpstr>
    </vt:vector>
  </TitlesOfParts>
  <Company>INL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Combs</dc:creator>
  <cp:lastModifiedBy>Brent Dixon</cp:lastModifiedBy>
  <cp:revision>40</cp:revision>
  <cp:lastPrinted>2017-07-17T22:30:15Z</cp:lastPrinted>
  <dcterms:created xsi:type="dcterms:W3CDTF">2016-09-09T18:28:57Z</dcterms:created>
  <dcterms:modified xsi:type="dcterms:W3CDTF">2017-07-17T22:30:18Z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0x01010086C255676BE044408856C5C66FC5842F</vt:lpwstr>
  </property>
</Properties>
</file>